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charts/chart2.xml" ContentType="application/vnd.openxmlformats-officedocument.drawingml.chart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98" r:id="rId4"/>
    <p:sldId id="315" r:id="rId5"/>
    <p:sldId id="316" r:id="rId6"/>
    <p:sldId id="317" r:id="rId7"/>
    <p:sldId id="318" r:id="rId8"/>
    <p:sldId id="319" r:id="rId9"/>
    <p:sldId id="320" r:id="rId10"/>
    <p:sldId id="322" r:id="rId11"/>
    <p:sldId id="301" r:id="rId12"/>
    <p:sldId id="324" r:id="rId13"/>
    <p:sldId id="32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snapVertSplitter="1" vertBarState="minimized">
    <p:restoredLeft sz="15620" autoAdjust="0"/>
    <p:restoredTop sz="94667" autoAdjust="0"/>
  </p:normalViewPr>
  <p:slideViewPr>
    <p:cSldViewPr>
      <p:cViewPr>
        <p:scale>
          <a:sx n="94" d="100"/>
          <a:sy n="94" d="100"/>
        </p:scale>
        <p:origin x="-14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Income Tax</c:v>
                </c:pt>
              </c:strCache>
            </c:strRef>
          </c:tx>
          <c:marker>
            <c:symbol val="none"/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2003.0</c:v>
                </c:pt>
                <c:pt idx="1">
                  <c:v>2008.0</c:v>
                </c:pt>
                <c:pt idx="2">
                  <c:v>2013.0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1.637947E6</c:v>
                </c:pt>
                <c:pt idx="1">
                  <c:v>1.943786E6</c:v>
                </c:pt>
                <c:pt idx="2">
                  <c:v>2.1953E6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HST </c:v>
                </c:pt>
              </c:strCache>
            </c:strRef>
          </c:tx>
          <c:marker>
            <c:symbol val="none"/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2003.0</c:v>
                </c:pt>
                <c:pt idx="1">
                  <c:v>2008.0</c:v>
                </c:pt>
                <c:pt idx="2">
                  <c:v>2013.0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1.095195E6</c:v>
                </c:pt>
                <c:pt idx="1">
                  <c:v>1.174838E6</c:v>
                </c:pt>
                <c:pt idx="2">
                  <c:v>1.6429E6</c:v>
                </c:pt>
              </c:numCache>
            </c:numRef>
          </c:val>
        </c:ser>
        <c:marker val="1"/>
        <c:axId val="543612520"/>
        <c:axId val="543897784"/>
      </c:lineChart>
      <c:catAx>
        <c:axId val="543612520"/>
        <c:scaling>
          <c:orientation val="minMax"/>
        </c:scaling>
        <c:axPos val="b"/>
        <c:numFmt formatCode="General" sourceLinked="1"/>
        <c:tickLblPos val="nextTo"/>
        <c:crossAx val="543897784"/>
        <c:crosses val="autoZero"/>
        <c:auto val="1"/>
        <c:lblAlgn val="ctr"/>
        <c:lblOffset val="100"/>
      </c:catAx>
      <c:valAx>
        <c:axId val="543897784"/>
        <c:scaling>
          <c:orientation val="minMax"/>
          <c:min val="1.0E6"/>
        </c:scaling>
        <c:axPos val="l"/>
        <c:majorGridlines/>
        <c:numFmt formatCode="General" sourceLinked="1"/>
        <c:tickLblPos val="nextTo"/>
        <c:crossAx val="5436125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2003.0</c:v>
                </c:pt>
                <c:pt idx="1">
                  <c:v>2008.0</c:v>
                </c:pt>
                <c:pt idx="2">
                  <c:v>2013.0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5.526665E6</c:v>
                </c:pt>
                <c:pt idx="1">
                  <c:v>7.760977E6</c:v>
                </c:pt>
                <c:pt idx="2">
                  <c:v>8.534646E6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Column3</c:v>
                </c:pt>
              </c:strCache>
            </c:strRef>
          </c:tx>
          <c:marker>
            <c:symbol val="none"/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2003.0</c:v>
                </c:pt>
                <c:pt idx="1">
                  <c:v>2008.0</c:v>
                </c:pt>
                <c:pt idx="2">
                  <c:v>2013.0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2003.0</c:v>
                </c:pt>
                <c:pt idx="1">
                  <c:v>2008.0</c:v>
                </c:pt>
                <c:pt idx="2">
                  <c:v>2013.0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marker val="1"/>
        <c:axId val="453580520"/>
        <c:axId val="453583256"/>
      </c:lineChart>
      <c:catAx>
        <c:axId val="453580520"/>
        <c:scaling>
          <c:orientation val="minMax"/>
        </c:scaling>
        <c:axPos val="b"/>
        <c:numFmt formatCode="General" sourceLinked="1"/>
        <c:tickLblPos val="nextTo"/>
        <c:crossAx val="453583256"/>
        <c:crosses val="autoZero"/>
        <c:auto val="1"/>
        <c:lblAlgn val="ctr"/>
        <c:lblOffset val="100"/>
      </c:catAx>
      <c:valAx>
        <c:axId val="453583256"/>
        <c:scaling>
          <c:orientation val="minMax"/>
          <c:min val="4.0E6"/>
        </c:scaling>
        <c:axPos val="l"/>
        <c:majorGridlines/>
        <c:numFmt formatCode="General" sourceLinked="1"/>
        <c:tickLblPos val="nextTo"/>
        <c:crossAx val="4535805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view3D>
      <c:rAngAx val="1"/>
    </c:view3D>
    <c:plotArea>
      <c:layout/>
      <c:bar3DChart>
        <c:barDir val="bar"/>
        <c:grouping val="clustered"/>
        <c:shape val="box"/>
        <c:axId val="453472232"/>
        <c:axId val="453734408"/>
        <c:axId val="0"/>
      </c:bar3DChart>
      <c:catAx>
        <c:axId val="453472232"/>
        <c:scaling>
          <c:orientation val="minMax"/>
        </c:scaling>
        <c:axPos val="l"/>
        <c:tickLblPos val="nextTo"/>
        <c:crossAx val="453734408"/>
        <c:crosses val="autoZero"/>
        <c:auto val="1"/>
        <c:lblAlgn val="ctr"/>
        <c:lblOffset val="100"/>
      </c:catAx>
      <c:valAx>
        <c:axId val="453734408"/>
        <c:scaling>
          <c:orientation val="minMax"/>
        </c:scaling>
        <c:axPos val="b"/>
        <c:majorGridlines/>
        <c:numFmt formatCode="General" sourceLinked="1"/>
        <c:tickLblPos val="nextTo"/>
        <c:crossAx val="4534722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view3D>
      <c:rAngAx val="1"/>
    </c:view3D>
    <c:plotArea>
      <c:layout/>
      <c:bar3DChart>
        <c:barDir val="bar"/>
        <c:grouping val="clustered"/>
        <c:shape val="box"/>
        <c:axId val="539836728"/>
        <c:axId val="453678056"/>
        <c:axId val="0"/>
      </c:bar3DChart>
      <c:catAx>
        <c:axId val="539836728"/>
        <c:scaling>
          <c:orientation val="minMax"/>
        </c:scaling>
        <c:axPos val="l"/>
        <c:tickLblPos val="nextTo"/>
        <c:crossAx val="453678056"/>
        <c:crosses val="autoZero"/>
        <c:auto val="1"/>
        <c:lblAlgn val="ctr"/>
        <c:lblOffset val="100"/>
      </c:catAx>
      <c:valAx>
        <c:axId val="453678056"/>
        <c:scaling>
          <c:orientation val="minMax"/>
        </c:scaling>
        <c:axPos val="b"/>
        <c:majorGridlines/>
        <c:numFmt formatCode="General" sourceLinked="1"/>
        <c:tickLblPos val="nextTo"/>
        <c:crossAx val="5398367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A3CFF-60A1-44E5-AE46-D2DA2C3A5D31}" type="datetimeFigureOut">
              <a:rPr lang="en-CA" smtClean="0"/>
              <a:pPr/>
              <a:t>3/6/13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0AD8-48C9-4D44-8C5F-A9FBD445AA2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386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AFBC-4596-4CCC-80AC-2B4D526A2900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D4E2-D01D-4D9B-8D0F-74B7576049AE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B318-8FD8-45B6-A8FE-0FF46265F5FB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CDF5-44D9-4418-BCB8-B9EECB5ED694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44CF-969C-4875-821D-5B49D2373BFA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D59F-E203-4BC4-B7B8-07A71D3719CD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E183-3807-4C3B-9EB0-CC7FBB8B9322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E0EF-9409-4515-ABC5-D25B34AD84C4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1C59D-01A9-4EBC-A78C-67B21F0F0B28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533B-92B4-4E2F-91C5-7E49FA860A25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119B4-AE16-4A75-93F3-350007A7A54E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07D39-648D-4254-859D-555B4DFB0444}" type="datetime1">
              <a:rPr lang="en-CA" smtClean="0"/>
              <a:pPr/>
              <a:t>3/6/13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B864B-4390-429F-B0ED-D39639CBCC4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ikea.com/us/en/images/products/mula-abacus__21167_PE106157_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590800"/>
            <a:ext cx="4032448" cy="403244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5184576" cy="2304256"/>
          </a:xfrm>
        </p:spPr>
        <p:txBody>
          <a:bodyPr>
            <a:normAutofit/>
          </a:bodyPr>
          <a:lstStyle/>
          <a:p>
            <a:r>
              <a:rPr lang="en-CA" sz="3800" b="1" dirty="0" smtClean="0">
                <a:solidFill>
                  <a:srgbClr val="FF0000"/>
                </a:solidFill>
              </a:rPr>
              <a:t>Balanced Approach</a:t>
            </a:r>
            <a:r>
              <a:rPr lang="en-CA" sz="3800" b="1" dirty="0" smtClean="0"/>
              <a:t/>
            </a:r>
            <a:br>
              <a:rPr lang="en-CA" sz="3800" b="1" dirty="0" smtClean="0"/>
            </a:br>
            <a:r>
              <a:rPr lang="en-CA" sz="3800" b="1" dirty="0" smtClean="0"/>
              <a:t>2013-14 Nova Scotia Budget Submission</a:t>
            </a:r>
            <a:endParaRPr lang="en-CA" sz="3800" b="1" dirty="0"/>
          </a:p>
        </p:txBody>
      </p:sp>
      <p:pic>
        <p:nvPicPr>
          <p:cNvPr id="5" name="Picture 4" descr="C:\CTF\ctflogo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271736"/>
          </a:xfrm>
        </p:spPr>
        <p:txBody>
          <a:bodyPr>
            <a:normAutofit/>
          </a:bodyPr>
          <a:lstStyle/>
          <a:p>
            <a:pPr algn="l"/>
            <a:r>
              <a:rPr lang="en-CA" b="1" i="1" dirty="0" smtClean="0">
                <a:solidFill>
                  <a:srgbClr val="FF0000"/>
                </a:solidFill>
              </a:rPr>
              <a:t>4) Reduce Size of Government</a:t>
            </a:r>
            <a:endParaRPr lang="en-CA" b="1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Size of government growing 7.6% despite Nova Scotia’s population growing just 1.4% since ‘08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CTF proposes rolling back number of FTEs to 2008 levels.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Total savings: $53million (estimate) 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1676400" y="3200400"/>
          <a:ext cx="5715000" cy="279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1.google.com/images?q=tbn:ANd9GcS8YYfljnTnlFyPI4GgdEdMZzOps_ej5pdotJCABvPK3SMQXL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04864"/>
            <a:ext cx="2194783" cy="2952328"/>
          </a:xfrm>
          <a:prstGeom prst="rect">
            <a:avLst/>
          </a:prstGeom>
          <a:noFill/>
        </p:spPr>
      </p:pic>
      <p:pic>
        <p:nvPicPr>
          <p:cNvPr id="9" name="Picture 2" descr="https://encrypted-tbn1.google.com/images?q=tbn:ANd9GcS8YYfljnTnlFyPI4GgdEdMZzOps_ej5pdotJCABvPK3SMQXL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3481" y="1628800"/>
            <a:ext cx="2194783" cy="3528392"/>
          </a:xfrm>
          <a:prstGeom prst="rect">
            <a:avLst/>
          </a:prstGeom>
          <a:noFill/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1763688" y="5085184"/>
            <a:ext cx="27363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2007-08</a:t>
            </a:r>
            <a:endParaRPr kumimoji="0" lang="en-CA" sz="3200" b="0" u="none" strike="noStrike" kern="1200" cap="none" spc="0" normalizeH="0" baseline="0" noProof="0" dirty="0" smtClean="0">
              <a:ln>
                <a:noFill/>
              </a:ln>
              <a:solidFill>
                <a:srgbClr val="E53D0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44008" y="5085184"/>
            <a:ext cx="244827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3200" b="1" u="none" strike="noStrike" kern="1200" cap="none" spc="0" normalizeH="0" baseline="0" noProof="0" dirty="0" smtClean="0">
                <a:ln>
                  <a:noFill/>
                </a:ln>
                <a:solidFill>
                  <a:srgbClr val="E53D0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2012-13</a:t>
            </a:r>
            <a:endParaRPr kumimoji="0" lang="en-CA" sz="3200" b="0" u="none" strike="noStrike" kern="1200" cap="none" spc="0" normalizeH="0" baseline="0" noProof="0" dirty="0" smtClean="0">
              <a:ln>
                <a:noFill/>
              </a:ln>
              <a:solidFill>
                <a:srgbClr val="E53D0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105400" y="1052736"/>
            <a:ext cx="144780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E53D0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10,649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0" y="1700808"/>
            <a:ext cx="152400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9,892</a:t>
            </a:r>
            <a:endParaRPr kumimoji="0" lang="en-CA" sz="2800" b="0" i="1" u="none" strike="noStrike" kern="1200" cap="none" spc="0" normalizeH="0" baseline="0" noProof="0" dirty="0" smtClean="0">
              <a:ln>
                <a:noFill/>
              </a:ln>
              <a:solidFill>
                <a:srgbClr val="E53D0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2880" y="5589240"/>
            <a:ext cx="8229600" cy="1152128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Number of full time equivalents as represented in the budget estimates 2008 are </a:t>
            </a:r>
            <a:r>
              <a:rPr lang="en-US" sz="2000" dirty="0" err="1" smtClean="0"/>
              <a:t>actuals</a:t>
            </a:r>
            <a:r>
              <a:rPr lang="en-US" sz="2000" dirty="0" smtClean="0"/>
              <a:t> and 2013 are estimates</a:t>
            </a:r>
            <a:endParaRPr lang="en-US" sz="2000" b="1" i="1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51520" y="260648"/>
            <a:ext cx="8640960" cy="9361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5100" b="1" i="1" dirty="0">
                <a:solidFill>
                  <a:srgbClr val="FF0000"/>
                </a:solidFill>
              </a:rPr>
              <a:t>4</a:t>
            </a:r>
            <a:r>
              <a:rPr lang="en-US" sz="5100" b="1" i="1" dirty="0" smtClean="0">
                <a:solidFill>
                  <a:srgbClr val="FF0000"/>
                </a:solidFill>
              </a:rPr>
              <a:t>) Reduce Size of Government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115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271736"/>
          </a:xfrm>
        </p:spPr>
        <p:txBody>
          <a:bodyPr>
            <a:normAutofit fontScale="90000"/>
          </a:bodyPr>
          <a:lstStyle/>
          <a:p>
            <a:pPr algn="l"/>
            <a:r>
              <a:rPr lang="en-CA" b="1" i="1" dirty="0" smtClean="0">
                <a:solidFill>
                  <a:srgbClr val="FF0000"/>
                </a:solidFill>
              </a:rPr>
              <a:t>5) Introduce a Taxpayer Protection Act </a:t>
            </a:r>
            <a:endParaRPr lang="en-CA" b="1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mtClean="0"/>
              <a:t>Any </a:t>
            </a:r>
            <a:r>
              <a:rPr lang="en-US" dirty="0" smtClean="0"/>
              <a:t>government wishing to increase taxes will be forced to either get a mandate to do so from an election or a referendum.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Allows taxpayers a say in whether or not government can hike taxes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Prevents politicians from promising in a campaign only to hike them once they are elected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1676400" y="3200400"/>
          <a:ext cx="5715000" cy="279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271736"/>
          </a:xfrm>
        </p:spPr>
        <p:txBody>
          <a:bodyPr>
            <a:normAutofit/>
          </a:bodyPr>
          <a:lstStyle/>
          <a:p>
            <a:pPr algn="l"/>
            <a:r>
              <a:rPr lang="en-CA" b="1" i="1" dirty="0" smtClean="0">
                <a:solidFill>
                  <a:srgbClr val="FF0000"/>
                </a:solidFill>
              </a:rPr>
              <a:t>Conclusion…</a:t>
            </a:r>
            <a:endParaRPr lang="en-CA" b="1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CTF plans are designed to change the incentives in government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Reduce the overall size of government; and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Allow citizens to have a real say in the decisions their politicians make that directly affects them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1F28-A8E6-41CD-AADE-107DDF11A851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060848"/>
            <a:ext cx="8280920" cy="432048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sz="2800" b="1" dirty="0">
                <a:solidFill>
                  <a:srgbClr val="FF0000"/>
                </a:solidFill>
              </a:rPr>
              <a:t>We are: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/>
              <a:t>Non-profit, Non-partisan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We Stand For: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•"/>
            </a:pPr>
            <a:r>
              <a:rPr lang="en-US" sz="2800" b="1" dirty="0" smtClean="0"/>
              <a:t>Lower Taxes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•"/>
            </a:pPr>
            <a:r>
              <a:rPr lang="en-US" sz="2800" b="1" dirty="0" smtClean="0"/>
              <a:t>Less Waste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•"/>
            </a:pPr>
            <a:r>
              <a:rPr lang="en-US" sz="2800" b="1" dirty="0" smtClean="0"/>
              <a:t>More Accountability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What We Do: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/>
              <a:t>Direct advocacy with politicians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/>
              <a:t>Educate/mobilize supporters </a:t>
            </a:r>
            <a:endParaRPr lang="en-US" sz="2800" b="1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724400" y="1600200"/>
            <a:ext cx="365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/>
          </a:p>
        </p:txBody>
      </p:sp>
      <p:pic>
        <p:nvPicPr>
          <p:cNvPr id="8" name="Picture 7" descr="C:\Users\Colin\AppData\Local\Microsoft\Windows\Temporary Internet Files\Content.Outlook\GIZJ04IV\ctf_3c+white_WITHOUT LOONIE cop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692696"/>
            <a:ext cx="4680520" cy="110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9782" y="2820863"/>
            <a:ext cx="3994218" cy="4064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CA" b="1" dirty="0" smtClean="0">
                <a:solidFill>
                  <a:srgbClr val="FF0000"/>
                </a:solidFill>
              </a:rPr>
              <a:t>At a Glance…</a:t>
            </a:r>
            <a:endParaRPr lang="en-CA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Nova Scotia suffers from tax and spend problem – money is routinely thrown at issues while politicians cross their fingers and hope it delivers results.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This has resulted in: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2800" dirty="0" smtClean="0"/>
              <a:t>Poor service results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2800" dirty="0" smtClean="0"/>
              <a:t>High taxes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2800" dirty="0" smtClean="0"/>
              <a:t>High debt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2800" dirty="0" smtClean="0"/>
              <a:t>Underperforming economy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US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US" sz="2800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CA" b="1" dirty="0" smtClean="0">
                <a:solidFill>
                  <a:srgbClr val="FF0000"/>
                </a:solidFill>
              </a:rPr>
              <a:t>The Problem – Govt Taxes Too Much</a:t>
            </a:r>
            <a:endParaRPr lang="en-CA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	Taxpayers pay 34% more in total income taxes &amp; 50% more in HST (inflation adjusted) since 2003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 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US" sz="2800" dirty="0" smtClean="0"/>
          </a:p>
        </p:txBody>
      </p:sp>
      <p:graphicFrame>
        <p:nvGraphicFramePr>
          <p:cNvPr id="12" name="Chart 11"/>
          <p:cNvGraphicFramePr/>
          <p:nvPr/>
        </p:nvGraphicFramePr>
        <p:xfrm>
          <a:off x="1524000" y="2667000"/>
          <a:ext cx="5562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CA" b="1" dirty="0" smtClean="0">
                <a:solidFill>
                  <a:srgbClr val="FF0000"/>
                </a:solidFill>
              </a:rPr>
              <a:t>The Problem – Govt Spends Too Much </a:t>
            </a:r>
            <a:endParaRPr lang="en-CA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	Real (inflation adjusted) spending up 65% since 2003.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 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US" sz="2800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1676400" y="2590800"/>
          <a:ext cx="5181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CA" b="1" dirty="0" smtClean="0">
                <a:solidFill>
                  <a:srgbClr val="FF0000"/>
                </a:solidFill>
              </a:rPr>
              <a:t>Five Proposals For Change…</a:t>
            </a:r>
            <a:endParaRPr lang="en-CA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en-US" sz="2800" dirty="0" smtClean="0"/>
              <a:t>20% Pay cut to members of cabinet if unable to balance the budget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en-US" sz="2800" dirty="0" smtClean="0"/>
              <a:t>50/50 Tax reduction strategy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en-US" sz="2800" dirty="0" smtClean="0"/>
              <a:t>End Taxpayer Gifts to Corporations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en-US" sz="2800" dirty="0" smtClean="0"/>
              <a:t>5% Reduction in size and costs of government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en-US" sz="2800" dirty="0" smtClean="0"/>
              <a:t>New Taxpayer Protection Act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271736"/>
          </a:xfrm>
        </p:spPr>
        <p:txBody>
          <a:bodyPr>
            <a:normAutofit fontScale="90000"/>
          </a:bodyPr>
          <a:lstStyle/>
          <a:p>
            <a:pPr algn="l"/>
            <a:r>
              <a:rPr lang="en-CA" b="1" i="1" dirty="0" smtClean="0">
                <a:solidFill>
                  <a:srgbClr val="FF0000"/>
                </a:solidFill>
              </a:rPr>
              <a:t>1) Cut Cabinet Minister Salary By 20% if Budget is Not Balanced</a:t>
            </a:r>
            <a:endParaRPr lang="en-CA" b="1" i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Bring in new Taxpayer Accountability Act that would force politicians to be held responsible if they spend more than government takes in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Principal: like in private business, if you miss your targets then those in charge should be held responsible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Cabinet Ministers: $9,600 cut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Premier: $22,116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Note: Salaries based on for Jan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2012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271736"/>
          </a:xfrm>
        </p:spPr>
        <p:txBody>
          <a:bodyPr>
            <a:normAutofit/>
          </a:bodyPr>
          <a:lstStyle/>
          <a:p>
            <a:pPr algn="l"/>
            <a:r>
              <a:rPr lang="en-CA" b="1" i="1" dirty="0" smtClean="0">
                <a:solidFill>
                  <a:srgbClr val="FF0000"/>
                </a:solidFill>
              </a:rPr>
              <a:t>2)50/50 Tax Plan</a:t>
            </a:r>
            <a:endParaRPr lang="en-CA" b="1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50 cents on every dollar of new revenue will be put towards lowering taxes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These reductions would be on top of legislated HST reduction. 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Tax Reduction Should be Dedicated to: </a:t>
            </a:r>
          </a:p>
          <a:p>
            <a:pPr marL="914400" lvl="1" indent="-514350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Ending bracket creep</a:t>
            </a:r>
          </a:p>
          <a:p>
            <a:pPr marL="914400" lvl="1" indent="-514350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Raise level of personal exemption</a:t>
            </a:r>
          </a:p>
          <a:p>
            <a:pPr marL="914400" lvl="1" indent="-514350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Removal of income tax brackets to move to a “flatter” tax</a:t>
            </a:r>
          </a:p>
          <a:p>
            <a:pPr marL="914400" lvl="1" indent="-514350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Reduction of income tax rates</a:t>
            </a:r>
          </a:p>
          <a:p>
            <a:pPr marL="914400" lvl="1" indent="-514350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Cut general business taxes</a:t>
            </a:r>
          </a:p>
          <a:p>
            <a:pPr marL="914400" lvl="1" indent="-514350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271736"/>
          </a:xfrm>
        </p:spPr>
        <p:txBody>
          <a:bodyPr>
            <a:normAutofit/>
          </a:bodyPr>
          <a:lstStyle/>
          <a:p>
            <a:pPr algn="l"/>
            <a:r>
              <a:rPr lang="en-CA" b="1" i="1" dirty="0" smtClean="0">
                <a:solidFill>
                  <a:srgbClr val="FF0000"/>
                </a:solidFill>
              </a:rPr>
              <a:t>3) End Give </a:t>
            </a:r>
            <a:r>
              <a:rPr lang="en-CA" b="1" i="1" dirty="0" err="1" smtClean="0">
                <a:solidFill>
                  <a:srgbClr val="FF0000"/>
                </a:solidFill>
              </a:rPr>
              <a:t>Aways</a:t>
            </a:r>
            <a:r>
              <a:rPr lang="en-CA" b="1" i="1" dirty="0" smtClean="0">
                <a:solidFill>
                  <a:srgbClr val="FF0000"/>
                </a:solidFill>
              </a:rPr>
              <a:t> to Companies</a:t>
            </a:r>
            <a:endParaRPr lang="en-CA" b="1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C:\CTF\ctflogo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65304"/>
            <a:ext cx="2883638" cy="44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B864B-4390-429F-B0ED-D39639CBCC42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1628800"/>
            <a:ext cx="828092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Eliminate the Nova Scotia Jobs Fund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Cut Nova Scotia Business Inc, roll its duties in to the Department of Economic Development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Dedicate all savings through these measures to reducing small business, corporate and personal income taxes.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70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21301</TotalTime>
  <Words>553</Words>
  <Application>Microsoft Macintosh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Balanced Approach 2013-14 Nova Scotia Budget Submission</vt:lpstr>
      <vt:lpstr>Slide 2</vt:lpstr>
      <vt:lpstr>At a Glance…</vt:lpstr>
      <vt:lpstr>The Problem – Govt Taxes Too Much</vt:lpstr>
      <vt:lpstr>The Problem – Govt Spends Too Much </vt:lpstr>
      <vt:lpstr>Five Proposals For Change…</vt:lpstr>
      <vt:lpstr>1) Cut Cabinet Minister Salary By 20% if Budget is Not Balanced</vt:lpstr>
      <vt:lpstr>2)50/50 Tax Plan</vt:lpstr>
      <vt:lpstr>3) End Give Aways to Companies</vt:lpstr>
      <vt:lpstr>4) Reduce Size of Government</vt:lpstr>
      <vt:lpstr>Number of full time equivalents as represented in the budget estimates 2008 are actuals and 2013 are estimates</vt:lpstr>
      <vt:lpstr>5) Introduce a Taxpayer Protection Act </vt:lpstr>
      <vt:lpstr>Conclusion…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“Cuts to Health Care” Myth</dc:title>
  <dc:creator>Colin Craig</dc:creator>
  <cp:lastModifiedBy>Office 2004 Test Drive User</cp:lastModifiedBy>
  <cp:revision>104</cp:revision>
  <dcterms:created xsi:type="dcterms:W3CDTF">2013-03-06T13:40:17Z</dcterms:created>
  <dcterms:modified xsi:type="dcterms:W3CDTF">2013-03-06T13:41:09Z</dcterms:modified>
</cp:coreProperties>
</file>